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tags/tag15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87" r:id="rId6"/>
    <p:sldId id="260" r:id="rId7"/>
    <p:sldId id="276" r:id="rId8"/>
    <p:sldId id="284" r:id="rId9"/>
    <p:sldId id="277" r:id="rId10"/>
    <p:sldId id="279" r:id="rId11"/>
    <p:sldId id="278" r:id="rId12"/>
    <p:sldId id="264" r:id="rId13"/>
    <p:sldId id="280" r:id="rId14"/>
    <p:sldId id="265" r:id="rId15"/>
    <p:sldId id="268" r:id="rId16"/>
    <p:sldId id="273" r:id="rId17"/>
    <p:sldId id="285" r:id="rId18"/>
    <p:sldId id="266" r:id="rId19"/>
    <p:sldId id="275" r:id="rId20"/>
    <p:sldId id="283" r:id="rId21"/>
    <p:sldId id="281" r:id="rId22"/>
    <p:sldId id="274" r:id="rId23"/>
    <p:sldId id="286" r:id="rId24"/>
    <p:sldId id="267" r:id="rId25"/>
    <p:sldId id="289" r:id="rId26"/>
    <p:sldId id="288" r:id="rId27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Arial Unicode MS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 Unicode MS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 Unicode MS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 Unicode MS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Arial Unicode M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69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174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379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481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584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891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993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024313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096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1ED27-B6A8-46E9-A26F-5C3947C64A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4C954-76ED-4017-90AE-DCB5520D99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C258B4-FAA7-4B04-951F-F9580D39E6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84DA3-8113-4054-A614-7EA023EA41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D787C-2AC6-42AD-BD1C-3958197C31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ADC59-BA7C-4A28-B7EC-3DC0EAD177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1A9F7-B3AB-45E0-B33F-5795261301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06F0A-E762-47A9-A5A1-D2073BAAA8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11B068-C226-43CB-A392-68109F3689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3E0676-3A53-4422-A78C-3BAF901C7D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908A8A-CD97-44C2-8644-965376E405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A72BF073-9A32-4B79-95D7-FD5D4A55CD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•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PRESENTACION%20EL%20ROBLEDILLO%20BUENA%20PR&#193;CTICA%20AMBIENTAL\video%20residentes%20y%20usuarios.wmv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4356100" y="3500438"/>
            <a:ext cx="4608513" cy="231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ctr">
              <a:spcBef>
                <a:spcPts val="1500"/>
              </a:spcBef>
              <a:buClrTx/>
              <a:buFontTx/>
              <a:buNone/>
              <a:defRPr/>
            </a:pPr>
            <a:r>
              <a:rPr lang="es-ES" sz="4800" b="1" i="1" dirty="0" smtClean="0">
                <a:solidFill>
                  <a:srgbClr val="5E5E5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</a:rPr>
              <a:t>El Robledillo respeta el Medioambiente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851920" y="190882"/>
            <a:ext cx="4080454" cy="30603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  <p:custDataLst>
      <p:tags r:id="rId1"/>
    </p:custDataLst>
  </p:cSld>
  <p:clrMapOvr>
    <a:masterClrMapping/>
  </p:clrMapOvr>
  <p:transition spd="slow" advTm="8423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5148263" y="1268413"/>
            <a:ext cx="3671887" cy="5216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just">
              <a:lnSpc>
                <a:spcPct val="15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600">
                <a:solidFill>
                  <a:srgbClr val="000000"/>
                </a:solidFill>
                <a:latin typeface="Verdana" pitchFamily="32" charset="0"/>
              </a:rPr>
              <a:t>Con motivo de la implantación en nuestro centro del sistema de Gestión Ambiental, Personalia crea un Manual de Buenas Prácticas Ambientales.</a:t>
            </a:r>
          </a:p>
          <a:p>
            <a:pPr algn="just">
              <a:lnSpc>
                <a:spcPct val="15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600">
                <a:solidFill>
                  <a:srgbClr val="000000"/>
                </a:solidFill>
                <a:latin typeface="Verdana" pitchFamily="32" charset="0"/>
              </a:rPr>
              <a:t> De ese manual surge nuestro proyecto plasmado en un programa. Desde el principio buscamos que sea algo común. En todo momento se ha involucrado a todos los que formamos parte de la vida de la Residencia.</a:t>
            </a:r>
          </a:p>
          <a:p>
            <a:pPr algn="just">
              <a:lnSpc>
                <a:spcPct val="150000"/>
              </a:lnSpc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s-ES" sz="1600">
              <a:solidFill>
                <a:srgbClr val="000000"/>
              </a:solidFill>
              <a:latin typeface="Verdana" pitchFamily="32" charset="0"/>
            </a:endParaRPr>
          </a:p>
        </p:txBody>
      </p:sp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2305050" y="568325"/>
            <a:ext cx="5543550" cy="649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2400" b="1">
                <a:solidFill>
                  <a:srgbClr val="149AA8"/>
                </a:solidFill>
              </a:rPr>
              <a:t> 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Descripción del proyecto</a:t>
            </a:r>
          </a:p>
        </p:txBody>
      </p:sp>
      <p:sp>
        <p:nvSpPr>
          <p:cNvPr id="3076" name="Text Box 3"/>
          <p:cNvSpPr txBox="1">
            <a:spLocks noChangeArrowheads="1"/>
          </p:cNvSpPr>
          <p:nvPr/>
        </p:nvSpPr>
        <p:spPr bwMode="auto">
          <a:xfrm>
            <a:off x="107950" y="188913"/>
            <a:ext cx="3527425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400">
                <a:solidFill>
                  <a:srgbClr val="808080"/>
                </a:solidFill>
                <a:latin typeface="Century Gothic" pitchFamily="32" charset="0"/>
              </a:rPr>
              <a:t>El Robledillo respeta el medioambiente</a:t>
            </a: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00113" y="1844675"/>
            <a:ext cx="6624638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1497013"/>
            <a:ext cx="1511300" cy="126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5928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784225" y="1628775"/>
            <a:ext cx="7705725" cy="426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>
              <a:buClrTx/>
              <a:buFontTx/>
              <a:buNone/>
              <a:defRPr/>
            </a:pPr>
            <a:r>
              <a:rPr lang="es-ES" sz="1200" dirty="0" smtClean="0">
                <a:latin typeface="Verdana" pitchFamily="32" charset="0"/>
              </a:rPr>
              <a:t>	</a:t>
            </a:r>
          </a:p>
          <a:p>
            <a:pPr>
              <a:buClrTx/>
              <a:buSzTx/>
              <a:buFontTx/>
              <a:buNone/>
              <a:defRPr/>
            </a:pPr>
            <a:r>
              <a:rPr lang="es-ES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2" charset="0"/>
              </a:rPr>
              <a:t>Generales :</a:t>
            </a:r>
          </a:p>
          <a:p>
            <a:pPr>
              <a:buClrTx/>
              <a:buSzTx/>
              <a:buFontTx/>
              <a:buNone/>
              <a:defRPr/>
            </a:pPr>
            <a:endParaRPr lang="es-ES" sz="1400" dirty="0" smtClean="0">
              <a:latin typeface="Verdana" pitchFamily="32" charset="0"/>
            </a:endParaRPr>
          </a:p>
          <a:p>
            <a:pPr marL="285750" indent="-285750" algn="just">
              <a:lnSpc>
                <a:spcPct val="150000"/>
              </a:lnSpc>
              <a:buClrTx/>
              <a:buSzTx/>
              <a:buFont typeface="Wingdings" pitchFamily="2" charset="2"/>
              <a:buChar char="v"/>
              <a:defRPr/>
            </a:pPr>
            <a:r>
              <a:rPr lang="es-ES" dirty="0" smtClean="0">
                <a:latin typeface="Verdana" pitchFamily="32" charset="0"/>
              </a:rPr>
              <a:t>Conseguir un trabajo común y el refuerzo de vínculos entre trabajadores y residentes, integrando la labor profesional</a:t>
            </a:r>
            <a:r>
              <a:rPr lang="es-ES" dirty="0">
                <a:latin typeface="Verdana" pitchFamily="32" charset="0"/>
              </a:rPr>
              <a:t> </a:t>
            </a:r>
            <a:r>
              <a:rPr lang="es-ES" dirty="0" smtClean="0">
                <a:latin typeface="Verdana" pitchFamily="32" charset="0"/>
              </a:rPr>
              <a:t>y la participación de ambos.</a:t>
            </a:r>
          </a:p>
          <a:p>
            <a:pPr algn="just">
              <a:lnSpc>
                <a:spcPct val="150000"/>
              </a:lnSpc>
              <a:buClrTx/>
              <a:buSzTx/>
              <a:buFontTx/>
              <a:buNone/>
              <a:defRPr/>
            </a:pPr>
            <a:endParaRPr lang="es-ES" dirty="0" smtClean="0">
              <a:latin typeface="Verdana" pitchFamily="32" charset="0"/>
            </a:endParaRPr>
          </a:p>
          <a:p>
            <a:pPr marL="285750" indent="-285750" algn="just">
              <a:lnSpc>
                <a:spcPct val="150000"/>
              </a:lnSpc>
              <a:buClrTx/>
              <a:buSzTx/>
              <a:buFont typeface="Wingdings" pitchFamily="2" charset="2"/>
              <a:buChar char="v"/>
              <a:defRPr/>
            </a:pPr>
            <a:r>
              <a:rPr lang="es-ES" dirty="0" smtClean="0">
                <a:latin typeface="Verdana" pitchFamily="32" charset="0"/>
              </a:rPr>
              <a:t>Facilitar la mejora ambiental del Centro mediante la implicación conjunta en el desarrollo de las buenas prácticas ambientales.</a:t>
            </a:r>
          </a:p>
          <a:p>
            <a:pPr>
              <a:buClrTx/>
              <a:buSzTx/>
              <a:buFontTx/>
              <a:buNone/>
              <a:defRPr/>
            </a:pPr>
            <a:endParaRPr lang="es-ES" sz="1400" dirty="0" smtClean="0">
              <a:latin typeface="Verdana" pitchFamily="32" charset="0"/>
            </a:endParaRPr>
          </a:p>
          <a:p>
            <a:pPr>
              <a:buClrTx/>
              <a:buFontTx/>
              <a:buNone/>
              <a:defRPr/>
            </a:pPr>
            <a:endParaRPr lang="es-ES" sz="1400" dirty="0" smtClean="0">
              <a:latin typeface="Verdana" pitchFamily="32" charset="0"/>
            </a:endParaRPr>
          </a:p>
          <a:p>
            <a:pPr>
              <a:buClrTx/>
              <a:buSzTx/>
              <a:buFontTx/>
              <a:buNone/>
              <a:defRPr/>
            </a:pPr>
            <a:endParaRPr lang="es-ES" sz="1400" dirty="0" smtClean="0">
              <a:latin typeface="Verdana" pitchFamily="32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95275" y="188913"/>
            <a:ext cx="3527425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400">
                <a:solidFill>
                  <a:srgbClr val="808080"/>
                </a:solidFill>
                <a:latin typeface="Century Gothic" pitchFamily="32" charset="0"/>
              </a:rPr>
              <a:t>El Robledillo respeta el medioambiente</a:t>
            </a:r>
          </a:p>
        </p:txBody>
      </p:sp>
      <p:sp>
        <p:nvSpPr>
          <p:cNvPr id="4100" name="Text Box 2"/>
          <p:cNvSpPr txBox="1">
            <a:spLocks noChangeArrowheads="1"/>
          </p:cNvSpPr>
          <p:nvPr/>
        </p:nvSpPr>
        <p:spPr bwMode="auto">
          <a:xfrm>
            <a:off x="2339975" y="908050"/>
            <a:ext cx="5113338" cy="649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1">
                <a:solidFill>
                  <a:srgbClr val="149AA8"/>
                </a:solidFill>
              </a:rPr>
              <a:t>  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Objetivos </a:t>
            </a:r>
          </a:p>
        </p:txBody>
      </p:sp>
    </p:spTree>
    <p:custDataLst>
      <p:tags r:id="rId1"/>
    </p:custDataLst>
  </p:cSld>
  <p:clrMapOvr>
    <a:masterClrMapping/>
  </p:clrMapOvr>
  <p:transition spd="slow" advTm="2295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323850" y="1268413"/>
            <a:ext cx="8424863" cy="524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>
              <a:buClrTx/>
              <a:buFontTx/>
              <a:buNone/>
              <a:defRPr/>
            </a:pPr>
            <a:r>
              <a:rPr lang="es-ES" sz="1200" dirty="0" smtClean="0">
                <a:latin typeface="Verdana" pitchFamily="32" charset="0"/>
              </a:rPr>
              <a:t>	</a:t>
            </a:r>
          </a:p>
          <a:p>
            <a:pPr>
              <a:buClrTx/>
              <a:buSzTx/>
              <a:buFontTx/>
              <a:buNone/>
              <a:defRPr/>
            </a:pPr>
            <a:r>
              <a:rPr lang="es-ES" sz="1400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2" charset="0"/>
              </a:rPr>
              <a:t>Específicos :</a:t>
            </a:r>
          </a:p>
          <a:p>
            <a:pPr>
              <a:buClrTx/>
              <a:buSzTx/>
              <a:buFontTx/>
              <a:buNone/>
              <a:defRPr/>
            </a:pPr>
            <a:endParaRPr lang="es-ES" sz="1400" dirty="0" smtClean="0">
              <a:latin typeface="Verdana" pitchFamily="32" charset="0"/>
            </a:endParaRPr>
          </a:p>
          <a:p>
            <a:pPr marL="285750" indent="-285750" algn="just">
              <a:lnSpc>
                <a:spcPct val="150000"/>
              </a:lnSpc>
              <a:buClrTx/>
              <a:buSzTx/>
              <a:buFont typeface="Wingdings" pitchFamily="2" charset="2"/>
              <a:buChar char="v"/>
              <a:defRPr/>
            </a:pPr>
            <a:r>
              <a:rPr lang="es-ES" sz="1500" dirty="0" smtClean="0">
                <a:latin typeface="Verdana" pitchFamily="32" charset="0"/>
              </a:rPr>
              <a:t>Fomentar la participación de usuarios y residentes en el cumplimiento diario de las medidas preventivas y desarrollo de un sistema de vida sostenible.</a:t>
            </a:r>
          </a:p>
          <a:p>
            <a:pPr marL="285750" indent="-285750" algn="just">
              <a:lnSpc>
                <a:spcPct val="150000"/>
              </a:lnSpc>
              <a:buClrTx/>
              <a:buSzTx/>
              <a:buFont typeface="Wingdings" pitchFamily="2" charset="2"/>
              <a:buChar char="v"/>
              <a:defRPr/>
            </a:pPr>
            <a:r>
              <a:rPr lang="es-ES" sz="1500" dirty="0" smtClean="0">
                <a:latin typeface="Verdana" pitchFamily="32" charset="0"/>
              </a:rPr>
              <a:t>Formar a los usuarios y residentes en el desarrollo de las buenas prácticas ambientales.</a:t>
            </a:r>
          </a:p>
          <a:p>
            <a:pPr marL="285750" indent="-285750" algn="just">
              <a:lnSpc>
                <a:spcPct val="150000"/>
              </a:lnSpc>
              <a:buClrTx/>
              <a:buSzTx/>
              <a:buFont typeface="Wingdings" pitchFamily="2" charset="2"/>
              <a:buChar char="v"/>
              <a:defRPr/>
            </a:pPr>
            <a:r>
              <a:rPr lang="es-ES" sz="1500" dirty="0" smtClean="0">
                <a:latin typeface="Verdana" pitchFamily="32" charset="0"/>
              </a:rPr>
              <a:t>Concienciar sobre la importancia de la puesta en marcha de acciones dirigidas al cuidado del medioambiente.</a:t>
            </a:r>
          </a:p>
          <a:p>
            <a:pPr marL="285750" indent="-285750" algn="just">
              <a:lnSpc>
                <a:spcPct val="150000"/>
              </a:lnSpc>
              <a:buClrTx/>
              <a:buSzTx/>
              <a:buFont typeface="Wingdings" pitchFamily="2" charset="2"/>
              <a:buChar char="v"/>
              <a:defRPr/>
            </a:pPr>
            <a:r>
              <a:rPr lang="es-ES" sz="1500" dirty="0" smtClean="0">
                <a:latin typeface="Verdana" pitchFamily="32" charset="0"/>
              </a:rPr>
              <a:t>Asentar el sentimiento de responsabilidad y pertenencia al centro mediante la participación de los residentes en el desarrollo del proyecto.</a:t>
            </a:r>
          </a:p>
          <a:p>
            <a:pPr marL="285750" indent="-285750" algn="just">
              <a:lnSpc>
                <a:spcPct val="150000"/>
              </a:lnSpc>
              <a:buClrTx/>
              <a:buSzTx/>
              <a:buFont typeface="Wingdings" pitchFamily="2" charset="2"/>
              <a:buChar char="v"/>
              <a:defRPr/>
            </a:pPr>
            <a:r>
              <a:rPr lang="es-ES" sz="1500" dirty="0" smtClean="0">
                <a:latin typeface="Verdana" pitchFamily="32" charset="0"/>
              </a:rPr>
              <a:t>Favorecer mediante la adquisición de hábitos, el sentimiento de autoestima y autoeficacia de nuestros residentes.</a:t>
            </a:r>
          </a:p>
          <a:p>
            <a:pPr marL="285750" indent="-285750" algn="just">
              <a:lnSpc>
                <a:spcPct val="150000"/>
              </a:lnSpc>
              <a:buClrTx/>
              <a:buSzTx/>
              <a:buFont typeface="Wingdings" pitchFamily="2" charset="2"/>
              <a:buChar char="v"/>
              <a:defRPr/>
            </a:pPr>
            <a:r>
              <a:rPr lang="es-ES" sz="1500" dirty="0" smtClean="0">
                <a:latin typeface="Verdana" pitchFamily="32" charset="0"/>
              </a:rPr>
              <a:t>Sensibilizar al personal, residentes y familiares sobre los efectos negativos que conlleva el no cumplimiento de estas medidas.</a:t>
            </a:r>
          </a:p>
          <a:p>
            <a:pPr>
              <a:buClrTx/>
              <a:buFontTx/>
              <a:buNone/>
              <a:defRPr/>
            </a:pPr>
            <a:endParaRPr lang="es-ES" sz="1400" dirty="0" smtClean="0">
              <a:latin typeface="Verdana" pitchFamily="32" charset="0"/>
            </a:endParaRPr>
          </a:p>
          <a:p>
            <a:pPr>
              <a:buClrTx/>
              <a:buSzTx/>
              <a:buFontTx/>
              <a:buNone/>
              <a:defRPr/>
            </a:pPr>
            <a:endParaRPr lang="es-ES" sz="1400" dirty="0" smtClean="0">
              <a:latin typeface="Verdana" pitchFamily="32" charset="0"/>
            </a:endParaRPr>
          </a:p>
        </p:txBody>
      </p:sp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2339975" y="908050"/>
            <a:ext cx="5113338" cy="649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1">
                <a:solidFill>
                  <a:srgbClr val="149AA8"/>
                </a:solidFill>
              </a:rPr>
              <a:t>   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Objetivos </a:t>
            </a:r>
          </a:p>
        </p:txBody>
      </p:sp>
      <p:sp>
        <p:nvSpPr>
          <p:cNvPr id="5124" name="Text Box 3"/>
          <p:cNvSpPr txBox="1">
            <a:spLocks noChangeArrowheads="1"/>
          </p:cNvSpPr>
          <p:nvPr/>
        </p:nvSpPr>
        <p:spPr bwMode="auto">
          <a:xfrm>
            <a:off x="107950" y="188913"/>
            <a:ext cx="3527425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400">
                <a:solidFill>
                  <a:srgbClr val="808080"/>
                </a:solidFill>
                <a:latin typeface="Century Gothic" pitchFamily="32" charset="0"/>
              </a:rPr>
              <a:t>El Robledillo respeta el medioambiente</a:t>
            </a:r>
          </a:p>
        </p:txBody>
      </p:sp>
    </p:spTree>
    <p:custDataLst>
      <p:tags r:id="rId1"/>
    </p:custDataLst>
  </p:cSld>
  <p:clrMapOvr>
    <a:masterClrMapping/>
  </p:clrMapOvr>
  <p:transition spd="slow" advTm="47422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1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1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1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smtClean="0">
                <a:solidFill>
                  <a:srgbClr val="149AA8"/>
                </a:solidFill>
                <a:latin typeface="Forte" pitchFamily="66" charset="0"/>
              </a:rPr>
              <a:t/>
            </a:r>
            <a:br>
              <a:rPr lang="es-ES" b="1" smtClean="0">
                <a:solidFill>
                  <a:srgbClr val="149AA8"/>
                </a:solidFill>
                <a:latin typeface="Forte" pitchFamily="66" charset="0"/>
              </a:rPr>
            </a:br>
            <a:r>
              <a:rPr lang="es-ES" sz="6000" b="1" smtClean="0">
                <a:solidFill>
                  <a:srgbClr val="149AA8"/>
                </a:solidFill>
                <a:latin typeface="Forte" pitchFamily="66" charset="0"/>
              </a:rPr>
              <a:t>Actuaciones</a:t>
            </a:r>
            <a:r>
              <a:rPr lang="es-ES" b="1" smtClean="0">
                <a:solidFill>
                  <a:srgbClr val="149AA8"/>
                </a:solidFill>
                <a:latin typeface="Forte" pitchFamily="66" charset="0"/>
              </a:rPr>
              <a:t/>
            </a:r>
            <a:br>
              <a:rPr lang="es-ES" b="1" smtClean="0">
                <a:solidFill>
                  <a:srgbClr val="149AA8"/>
                </a:solidFill>
                <a:latin typeface="Forte" pitchFamily="66" charset="0"/>
              </a:rPr>
            </a:br>
            <a:endParaRPr lang="es-ES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750" y="1628775"/>
            <a:ext cx="8228013" cy="4032250"/>
          </a:xfrm>
        </p:spPr>
        <p:txBody>
          <a:bodyPr/>
          <a:lstStyle/>
          <a:p>
            <a:pPr marL="285750" indent="-285750" algn="just">
              <a:lnSpc>
                <a:spcPct val="150000"/>
              </a:lnSpc>
              <a:buClrTx/>
              <a:buFont typeface="Arial" pitchFamily="34" charset="0"/>
              <a:buChar char="•"/>
              <a:defRPr/>
            </a:pPr>
            <a:r>
              <a:rPr lang="es-ES" sz="2000" dirty="0">
                <a:latin typeface="Verdana" pitchFamily="32" charset="0"/>
              </a:rPr>
              <a:t>Formación y sensibilización de </a:t>
            </a:r>
            <a:r>
              <a:rPr lang="es-ES" sz="2000" dirty="0" smtClean="0">
                <a:latin typeface="Verdana" pitchFamily="32" charset="0"/>
              </a:rPr>
              <a:t>todos los profesionales.</a:t>
            </a:r>
            <a:endParaRPr lang="es-ES" sz="2000" dirty="0">
              <a:latin typeface="Verdana" pitchFamily="32" charset="0"/>
            </a:endParaRPr>
          </a:p>
          <a:p>
            <a:pPr marL="285750" indent="-285750" algn="just">
              <a:lnSpc>
                <a:spcPct val="150000"/>
              </a:lnSpc>
              <a:buClrTx/>
              <a:buFont typeface="Arial" pitchFamily="34" charset="0"/>
              <a:buChar char="•"/>
              <a:defRPr/>
            </a:pPr>
            <a:r>
              <a:rPr lang="es-ES" sz="2000" dirty="0">
                <a:latin typeface="Verdana" pitchFamily="32" charset="0"/>
              </a:rPr>
              <a:t>Charlas informativas </a:t>
            </a:r>
            <a:r>
              <a:rPr lang="es-ES" sz="2000" dirty="0" smtClean="0">
                <a:latin typeface="Verdana" pitchFamily="32" charset="0"/>
              </a:rPr>
              <a:t>y sensibilización de residentes y usuarios.</a:t>
            </a:r>
            <a:endParaRPr lang="es-ES" sz="2000" dirty="0">
              <a:latin typeface="Verdana" pitchFamily="32" charset="0"/>
            </a:endParaRPr>
          </a:p>
          <a:p>
            <a:pPr marL="285750" indent="-285750" algn="just">
              <a:lnSpc>
                <a:spcPct val="150000"/>
              </a:lnSpc>
              <a:buClrTx/>
              <a:buSzTx/>
              <a:buFont typeface="Arial" pitchFamily="34" charset="0"/>
              <a:buChar char="•"/>
              <a:defRPr/>
            </a:pPr>
            <a:r>
              <a:rPr lang="es-ES" sz="2000" dirty="0">
                <a:latin typeface="Verdana" pitchFamily="32" charset="0"/>
              </a:rPr>
              <a:t>Elaboración y difusión de </a:t>
            </a:r>
            <a:r>
              <a:rPr lang="es-ES" sz="2000" dirty="0" smtClean="0">
                <a:latin typeface="Verdana" pitchFamily="32" charset="0"/>
              </a:rPr>
              <a:t>dípticos, </a:t>
            </a:r>
            <a:r>
              <a:rPr lang="es-ES" sz="2000" dirty="0" err="1" smtClean="0">
                <a:latin typeface="Verdana" pitchFamily="32" charset="0"/>
              </a:rPr>
              <a:t>cartelería</a:t>
            </a:r>
            <a:r>
              <a:rPr lang="es-ES" sz="2000" dirty="0" smtClean="0">
                <a:latin typeface="Verdana" pitchFamily="32" charset="0"/>
              </a:rPr>
              <a:t>, etc. para la sensibilización de trabajadores, residentes/usurarios, familiares y visitas.</a:t>
            </a:r>
            <a:endParaRPr lang="es-ES" sz="2000" dirty="0">
              <a:latin typeface="Verdana" pitchFamily="32" charset="0"/>
            </a:endParaRPr>
          </a:p>
          <a:p>
            <a:pPr marL="285750" indent="-285750" algn="just">
              <a:lnSpc>
                <a:spcPct val="150000"/>
              </a:lnSpc>
              <a:buClrTx/>
              <a:buSzTx/>
              <a:buFont typeface="Arial" pitchFamily="34" charset="0"/>
              <a:buChar char="•"/>
              <a:defRPr/>
            </a:pPr>
            <a:r>
              <a:rPr lang="es-ES" sz="2000" dirty="0">
                <a:latin typeface="Verdana" pitchFamily="32" charset="0"/>
              </a:rPr>
              <a:t>Implantación del programa </a:t>
            </a:r>
            <a:r>
              <a:rPr lang="es-ES" sz="2000" dirty="0" smtClean="0">
                <a:latin typeface="Verdana" pitchFamily="32" charset="0"/>
              </a:rPr>
              <a:t>Lúdico-ambiental con diferentes talleres.</a:t>
            </a:r>
            <a:endParaRPr lang="es-ES" sz="2000" dirty="0">
              <a:latin typeface="Verdana" pitchFamily="32" charset="0"/>
            </a:endParaRPr>
          </a:p>
          <a:p>
            <a:pPr>
              <a:buClrTx/>
              <a:buSzTx/>
              <a:buFontTx/>
              <a:buNone/>
              <a:defRPr/>
            </a:pPr>
            <a:endParaRPr lang="es-ES" sz="1800" dirty="0">
              <a:latin typeface="Verdana" pitchFamily="32" charset="0"/>
            </a:endParaRPr>
          </a:p>
          <a:p>
            <a:pPr>
              <a:buFont typeface="Times New Roman" pitchFamily="16" charset="0"/>
              <a:buNone/>
              <a:defRPr/>
            </a:pPr>
            <a:endParaRPr lang="es-ES" dirty="0"/>
          </a:p>
        </p:txBody>
      </p:sp>
    </p:spTree>
    <p:custDataLst>
      <p:tags r:id="rId1"/>
    </p:custDataLst>
  </p:cSld>
  <p:clrMapOvr>
    <a:masterClrMapping/>
  </p:clrMapOvr>
  <p:transition spd="slow" advTm="2982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107950" y="188913"/>
            <a:ext cx="3527425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400">
                <a:solidFill>
                  <a:srgbClr val="808080"/>
                </a:solidFill>
                <a:latin typeface="Century Gothic" pitchFamily="32" charset="0"/>
              </a:rPr>
              <a:t>El Robledillo respeta el medioambiente</a:t>
            </a:r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2484438" y="908050"/>
            <a:ext cx="5113337" cy="649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b="1">
                <a:solidFill>
                  <a:srgbClr val="149AA8"/>
                </a:solidFill>
              </a:rPr>
              <a:t>          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Destinatarios </a:t>
            </a:r>
          </a:p>
        </p:txBody>
      </p:sp>
      <p:sp>
        <p:nvSpPr>
          <p:cNvPr id="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197225"/>
          </a:xfrm>
        </p:spPr>
        <p:txBody>
          <a:bodyPr/>
          <a:lstStyle/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400" dirty="0" smtClean="0">
              <a:latin typeface="Verdana" pitchFamily="32" charset="0"/>
            </a:endParaRP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sz="2400" dirty="0" smtClean="0">
                <a:latin typeface="Verdana" pitchFamily="32" charset="0"/>
              </a:rPr>
              <a:t>Trabajadores</a:t>
            </a:r>
          </a:p>
          <a:p>
            <a:pPr marL="0" indent="0" eaLnBrk="1" hangingPunct="1">
              <a:buFont typeface="Times New Roman" pitchFamily="16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400" dirty="0" smtClean="0">
              <a:latin typeface="Verdana" pitchFamily="32" charset="0"/>
            </a:endParaRP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sz="2400" dirty="0" smtClean="0">
                <a:latin typeface="Verdana" pitchFamily="32" charset="0"/>
              </a:rPr>
              <a:t>Residentes y usuarios</a:t>
            </a:r>
          </a:p>
          <a:p>
            <a:pPr marL="0" indent="0" eaLnBrk="1" hangingPunct="1">
              <a:buFont typeface="Times New Roman" pitchFamily="16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400" dirty="0" smtClean="0">
              <a:latin typeface="Verdana" pitchFamily="32" charset="0"/>
            </a:endParaRP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sz="2400" dirty="0" smtClean="0">
                <a:latin typeface="Verdana" pitchFamily="32" charset="0"/>
              </a:rPr>
              <a:t>Familiares </a:t>
            </a: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400" dirty="0" smtClean="0">
              <a:latin typeface="Verdana" pitchFamily="32" charset="0"/>
            </a:endParaRPr>
          </a:p>
        </p:txBody>
      </p:sp>
      <p:pic>
        <p:nvPicPr>
          <p:cNvPr id="717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1628775"/>
            <a:ext cx="6624638" cy="379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6754">
    <p:blinds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>
          <a:xfrm>
            <a:off x="414338" y="392113"/>
            <a:ext cx="6911975" cy="781050"/>
          </a:xfrm>
        </p:spPr>
        <p:txBody>
          <a:bodyPr/>
          <a:lstStyle/>
          <a:p>
            <a:pPr>
              <a:defRPr/>
            </a:pPr>
            <a:r>
              <a:rPr lang="es-ES" sz="2000" b="1" kern="1200" dirty="0">
                <a:solidFill>
                  <a:srgbClr val="149AA8"/>
                </a:solidFill>
                <a:latin typeface="Century" pitchFamily="18" charset="0"/>
                <a:ea typeface="+mn-ea"/>
              </a:rPr>
              <a:t>Creación y distribución de la cartelería sobre las medidas de ahorro energético (en interruptores de luz, grifos...).</a:t>
            </a:r>
            <a:br>
              <a:rPr lang="es-ES" sz="2000" b="1" kern="1200" dirty="0">
                <a:solidFill>
                  <a:srgbClr val="149AA8"/>
                </a:solidFill>
                <a:latin typeface="Century" pitchFamily="18" charset="0"/>
                <a:ea typeface="+mn-ea"/>
              </a:rPr>
            </a:br>
            <a:endParaRPr lang="es-ES" sz="2000" b="1" kern="1200" dirty="0">
              <a:solidFill>
                <a:srgbClr val="149AA8"/>
              </a:solidFill>
              <a:latin typeface="Century" pitchFamily="18" charset="0"/>
              <a:ea typeface="+mn-ea"/>
            </a:endParaRPr>
          </a:p>
        </p:txBody>
      </p:sp>
      <p:pic>
        <p:nvPicPr>
          <p:cNvPr id="47106" name="Picture 2" descr="C:\Documents and Settings\nbenavent.personalia\Escritorio\fotossss 2014\IMG_016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460328" y="1485621"/>
            <a:ext cx="3895648" cy="2375427"/>
          </a:xfrm>
          <a:effectLst>
            <a:softEdge rad="112500"/>
          </a:effectLst>
        </p:spPr>
      </p:pic>
      <p:pic>
        <p:nvPicPr>
          <p:cNvPr id="47107" name="Picture 3" descr="C:\Documents and Settings\nbenavent.personalia\Escritorio\fotossss 2014\IMG_016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523777" y="1392225"/>
            <a:ext cx="4014375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313" y="3787775"/>
            <a:ext cx="3503612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0200" y="3778250"/>
            <a:ext cx="4302125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2847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7325" y="1700213"/>
            <a:ext cx="2976563" cy="367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4" descr="C:\Documents and Settings\nbenavent.personalia\Escritorio\fotossss 2014\IMG_01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2349500"/>
            <a:ext cx="2827338" cy="376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Llamada de nube"/>
          <p:cNvSpPr/>
          <p:nvPr/>
        </p:nvSpPr>
        <p:spPr bwMode="auto">
          <a:xfrm>
            <a:off x="1979613" y="188913"/>
            <a:ext cx="4149725" cy="1079500"/>
          </a:xfrm>
          <a:prstGeom prst="cloudCallout">
            <a:avLst>
              <a:gd name="adj1" fmla="val 6688"/>
              <a:gd name="adj2" fmla="val 115871"/>
            </a:avLst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es-ES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221" name="5 CuadroTexto"/>
          <p:cNvSpPr txBox="1">
            <a:spLocks noChangeArrowheads="1"/>
          </p:cNvSpPr>
          <p:nvPr/>
        </p:nvSpPr>
        <p:spPr bwMode="auto">
          <a:xfrm>
            <a:off x="2195513" y="312738"/>
            <a:ext cx="35448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2400" b="1">
                <a:solidFill>
                  <a:srgbClr val="149AA8"/>
                </a:solidFill>
                <a:latin typeface="Forte" pitchFamily="66" charset="0"/>
              </a:rPr>
              <a:t>Diferentes tipos de carteles</a:t>
            </a:r>
          </a:p>
        </p:txBody>
      </p:sp>
      <p:pic>
        <p:nvPicPr>
          <p:cNvPr id="10246" name="Picture 3" descr="C:\Documents and Settings\nbenavent.personalia\Escritorio\fotossss 2014\IMG_0175.jpg"/>
          <p:cNvPicPr>
            <a:picLocks noChangeAspect="1" noChangeArrowheads="1"/>
          </p:cNvPicPr>
          <p:nvPr/>
        </p:nvPicPr>
        <p:blipFill>
          <a:blip r:embed="rId5" cstate="print"/>
          <a:srcRect l="10495" t="10349" r="13693" b="16432"/>
          <a:stretch>
            <a:fillRect/>
          </a:stretch>
        </p:blipFill>
        <p:spPr bwMode="auto">
          <a:xfrm>
            <a:off x="5599113" y="1052513"/>
            <a:ext cx="3024187" cy="401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19125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>
          <a:xfrm>
            <a:off x="107950" y="188913"/>
            <a:ext cx="7324725" cy="865187"/>
          </a:xfrm>
        </p:spPr>
        <p:txBody>
          <a:bodyPr/>
          <a:lstStyle/>
          <a:p>
            <a:pPr>
              <a:defRPr/>
            </a:pPr>
            <a:r>
              <a:rPr lang="es-ES" sz="2400" b="1" kern="1200" dirty="0" smtClean="0">
                <a:solidFill>
                  <a:srgbClr val="149AA8"/>
                </a:solidFill>
                <a:ea typeface="+mn-ea"/>
              </a:rPr>
              <a:t>Charlas formativas y de sensibilización</a:t>
            </a:r>
            <a:r>
              <a:rPr lang="es-ES" sz="20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s-ES" sz="2000" b="1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es-ES" sz="20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916113"/>
            <a:ext cx="5113338" cy="393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48038" y="476250"/>
            <a:ext cx="6257925" cy="582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928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>
          <a:xfrm>
            <a:off x="611188" y="260350"/>
            <a:ext cx="6923087" cy="1141413"/>
          </a:xfrm>
        </p:spPr>
        <p:txBody>
          <a:bodyPr/>
          <a:lstStyle/>
          <a:p>
            <a:pPr>
              <a:defRPr/>
            </a:pPr>
            <a:r>
              <a:rPr lang="es-ES" sz="2000" b="1" kern="1200" dirty="0" smtClean="0">
                <a:solidFill>
                  <a:srgbClr val="149AA8"/>
                </a:solidFill>
                <a:ea typeface="+mn-ea"/>
              </a:rPr>
              <a:t>Elaboración </a:t>
            </a:r>
            <a:r>
              <a:rPr lang="es-ES" sz="2000" b="1" kern="1200" dirty="0">
                <a:solidFill>
                  <a:srgbClr val="149AA8"/>
                </a:solidFill>
                <a:ea typeface="+mn-ea"/>
              </a:rPr>
              <a:t>y difusión de </a:t>
            </a:r>
            <a:r>
              <a:rPr lang="es-ES" sz="2000" b="1" kern="1200" dirty="0" smtClean="0">
                <a:solidFill>
                  <a:srgbClr val="149AA8"/>
                </a:solidFill>
                <a:ea typeface="+mn-ea"/>
              </a:rPr>
              <a:t>dípticos </a:t>
            </a:r>
            <a:r>
              <a:rPr lang="es-ES" sz="2000" b="1" kern="1200" dirty="0">
                <a:solidFill>
                  <a:srgbClr val="149AA8"/>
                </a:solidFill>
                <a:ea typeface="+mn-ea"/>
              </a:rPr>
              <a:t>informativos a residentes, trabajadores y familiares. </a:t>
            </a:r>
            <a:r>
              <a:rPr lang="es-ES" sz="24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s-ES" sz="2400" b="1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es-ES" sz="24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126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148263" y="1268413"/>
            <a:ext cx="3152775" cy="4524375"/>
          </a:xfrm>
          <a:noFill/>
          <a:ln>
            <a:solidFill>
              <a:schemeClr val="tx1"/>
            </a:solidFill>
            <a:miter lim="800000"/>
          </a:ln>
        </p:spPr>
      </p:pic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916113"/>
            <a:ext cx="4611688" cy="3025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9359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>
          <a:xfrm>
            <a:off x="395288" y="188913"/>
            <a:ext cx="6840537" cy="925512"/>
          </a:xfrm>
        </p:spPr>
        <p:txBody>
          <a:bodyPr/>
          <a:lstStyle/>
          <a:p>
            <a:pPr>
              <a:defRPr/>
            </a:pPr>
            <a:r>
              <a:rPr lang="es-ES" sz="2400" dirty="0" smtClean="0"/>
              <a:t>           </a:t>
            </a:r>
            <a:r>
              <a:rPr lang="es-ES" sz="2000" b="1" kern="1200" dirty="0" smtClean="0">
                <a:solidFill>
                  <a:srgbClr val="149AA8"/>
                </a:solidFill>
                <a:ea typeface="+mn-ea"/>
              </a:rPr>
              <a:t>Implantación </a:t>
            </a:r>
            <a:r>
              <a:rPr lang="es-ES" sz="2000" b="1" kern="1200" dirty="0">
                <a:solidFill>
                  <a:srgbClr val="149AA8"/>
                </a:solidFill>
                <a:ea typeface="+mn-ea"/>
              </a:rPr>
              <a:t>del Programa </a:t>
            </a:r>
            <a:r>
              <a:rPr lang="es-ES" sz="2000" b="1" kern="1200" dirty="0" smtClean="0">
                <a:solidFill>
                  <a:srgbClr val="149AA8"/>
                </a:solidFill>
                <a:ea typeface="+mn-ea"/>
              </a:rPr>
              <a:t>Lúdico-Ambiental </a:t>
            </a:r>
            <a:r>
              <a:rPr lang="es-ES" sz="2000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es-ES" sz="2000" b="1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es-ES" sz="20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9155" name="Picture 3" descr="C:\Documents and Settings\nbenavent.personalia\Escritorio\fotossss 2014\cartel resid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/>
            </a:extLst>
          </a:blip>
          <a:srcRect t="9226"/>
          <a:stretch/>
        </p:blipFill>
        <p:spPr>
          <a:xfrm>
            <a:off x="1547664" y="1484784"/>
            <a:ext cx="6603655" cy="4495775"/>
          </a:xfrm>
          <a:ln w="190500" cap="sq">
            <a:solidFill>
              <a:srgbClr val="C8C6BD"/>
            </a:solidFill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custDataLst>
      <p:tags r:id="rId1"/>
    </p:custDataLst>
  </p:cSld>
  <p:clrMapOvr>
    <a:masterClrMapping/>
  </p:clrMapOvr>
  <p:transition spd="slow" advTm="575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13" y="4292600"/>
            <a:ext cx="715327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1 Marcador de contenido"/>
          <p:cNvSpPr>
            <a:spLocks noGrp="1"/>
          </p:cNvSpPr>
          <p:nvPr>
            <p:ph idx="1"/>
          </p:nvPr>
        </p:nvSpPr>
        <p:spPr>
          <a:xfrm>
            <a:off x="685800" y="280988"/>
            <a:ext cx="6911975" cy="1150937"/>
          </a:xfrm>
        </p:spPr>
        <p:txBody>
          <a:bodyPr/>
          <a:lstStyle/>
          <a:p>
            <a:pPr algn="ctr">
              <a:buFont typeface="Times New Roman" pitchFamily="16" charset="0"/>
              <a:buNone/>
              <a:defRPr/>
            </a:pPr>
            <a:r>
              <a:rPr lang="es-ES" sz="2000" b="1" kern="1200" dirty="0">
                <a:solidFill>
                  <a:srgbClr val="149AA8"/>
                </a:solidFill>
              </a:rPr>
              <a:t>Se desarrollan periódicamente dinámicas y talleres para formar a los nuevos usuarios y residentes</a:t>
            </a:r>
          </a:p>
        </p:txBody>
      </p:sp>
      <p:pic>
        <p:nvPicPr>
          <p:cNvPr id="7" name="Picture 3" descr="C:\Documents and Settings\nbenavent.personalia\Escritorio\fotossss 2014\IMG_017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043608" y="1423323"/>
            <a:ext cx="2536825" cy="286927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5365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1788" y="1217613"/>
            <a:ext cx="4371975" cy="343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med" advTm="10311">
    <p:fade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539750" y="114300"/>
            <a:ext cx="7920038" cy="647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600" b="1">
                <a:solidFill>
                  <a:srgbClr val="149AA8"/>
                </a:solidFill>
              </a:rPr>
              <a:t>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 Taller de </a:t>
            </a:r>
            <a:r>
              <a:rPr lang="es-ES" sz="3200" b="1">
                <a:solidFill>
                  <a:srgbClr val="149AA8"/>
                </a:solidFill>
                <a:latin typeface="Forte" pitchFamily="66" charset="0"/>
              </a:rPr>
              <a:t>cartelería y sensibilización :</a:t>
            </a:r>
          </a:p>
        </p:txBody>
      </p:sp>
      <p:pic>
        <p:nvPicPr>
          <p:cNvPr id="1433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5875" y="742950"/>
            <a:ext cx="5322888" cy="4524375"/>
          </a:xfrm>
          <a:noFill/>
        </p:spPr>
      </p:pic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9700" y="620713"/>
            <a:ext cx="3535363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Picture 5" descr="C:\Documents and Settings\nbenavent.personalia\Escritorio\fotossss 2014\IMG_0152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/>
            </a:extLst>
          </a:blip>
          <a:srcRect l="17172" t="19433"/>
          <a:stretch/>
        </p:blipFill>
        <p:spPr bwMode="auto">
          <a:xfrm>
            <a:off x="3553341" y="3284984"/>
            <a:ext cx="4436003" cy="32360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custDataLst>
      <p:tags r:id="rId1"/>
    </p:custDataLst>
  </p:cSld>
  <p:clrMapOvr>
    <a:masterClrMapping/>
  </p:clrMapOvr>
  <p:transition spd="slow" advTm="9344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50825" y="404813"/>
            <a:ext cx="4537075" cy="3402012"/>
          </a:xfr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14341" name="Picture 5" descr="C:\Documents and Settings\nbenavent.personalia\Escritorio\fotossss 2014\IMG_023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427984" y="2108475"/>
            <a:ext cx="4454922" cy="3341041"/>
          </a:xfrm>
          <a:prstGeom prst="rect">
            <a:avLst/>
          </a:prstGeom>
          <a:ln w="190500" cap="sq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sp>
        <p:nvSpPr>
          <p:cNvPr id="15364" name="3 Llamada de flecha a la derecha"/>
          <p:cNvSpPr>
            <a:spLocks noChangeArrowheads="1"/>
          </p:cNvSpPr>
          <p:nvPr/>
        </p:nvSpPr>
        <p:spPr bwMode="auto">
          <a:xfrm rot="-5400000">
            <a:off x="1754982" y="3807619"/>
            <a:ext cx="2465387" cy="2447925"/>
          </a:xfrm>
          <a:prstGeom prst="rightArrowCallout">
            <a:avLst>
              <a:gd name="adj1" fmla="val 25000"/>
              <a:gd name="adj2" fmla="val 25000"/>
              <a:gd name="adj3" fmla="val 31398"/>
              <a:gd name="adj4" fmla="val 64463"/>
            </a:avLst>
          </a:prstGeom>
          <a:noFill/>
          <a:ln w="38100" algn="ctr">
            <a:solidFill>
              <a:srgbClr val="0070C0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5365" name="4 CuadroTexto"/>
          <p:cNvSpPr txBox="1">
            <a:spLocks noChangeArrowheads="1"/>
          </p:cNvSpPr>
          <p:nvPr/>
        </p:nvSpPr>
        <p:spPr bwMode="auto">
          <a:xfrm>
            <a:off x="1741488" y="4694238"/>
            <a:ext cx="24479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tx1"/>
                </a:solidFill>
                <a:latin typeface="Forte" pitchFamily="66" charset="0"/>
              </a:rPr>
              <a:t>Diferentes momentos de dinámicas y talleres</a:t>
            </a:r>
          </a:p>
        </p:txBody>
      </p:sp>
    </p:spTree>
    <p:custDataLst>
      <p:tags r:id="rId1"/>
    </p:custDataLst>
  </p:cSld>
  <p:clrMapOvr>
    <a:masterClrMapping/>
  </p:clrMapOvr>
  <p:transition spd="slow" advTm="9282">
    <p:blinds dir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1700213"/>
            <a:ext cx="8229600" cy="4429125"/>
          </a:xfrm>
        </p:spPr>
        <p:txBody>
          <a:bodyPr/>
          <a:lstStyle/>
          <a:p>
            <a:pPr marL="0" indent="0" algn="ctr" eaLnBrk="1" hangingPunct="1">
              <a:buFont typeface="Times New Roman" pitchFamily="16" charset="0"/>
              <a:buNone/>
              <a:defRPr/>
            </a:pPr>
            <a:r>
              <a:rPr lang="es-ES" sz="2000" b="1" dirty="0" smtClean="0">
                <a:latin typeface="Verdana" pitchFamily="34" charset="0"/>
              </a:rPr>
              <a:t>Los usuarios y residentes nos hacen llegar que sienten el proyecto como suyo por:</a:t>
            </a:r>
          </a:p>
          <a:p>
            <a:pPr marL="0" indent="0" algn="ctr" eaLnBrk="1" hangingPunct="1">
              <a:buFont typeface="Times New Roman" pitchFamily="16" charset="0"/>
              <a:buNone/>
              <a:defRPr/>
            </a:pPr>
            <a:endParaRPr lang="es-ES" sz="2000" b="1" dirty="0" smtClean="0">
              <a:latin typeface="Verdana" pitchFamily="34" charset="0"/>
            </a:endParaRPr>
          </a:p>
          <a:p>
            <a:pPr marL="457200" indent="-457200" algn="ctr" eaLnBrk="1" hangingPunct="1">
              <a:spcBef>
                <a:spcPct val="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kern="1200" dirty="0">
                <a:solidFill>
                  <a:schemeClr val="tx1"/>
                </a:solidFill>
                <a:latin typeface="Forte" pitchFamily="66" charset="0"/>
              </a:rPr>
              <a:t>Su implicación en los talleres.</a:t>
            </a:r>
          </a:p>
          <a:p>
            <a:pPr marL="0" indent="0" algn="just" eaLnBrk="1" hangingPunct="1">
              <a:buFont typeface="Times New Roman" pitchFamily="16" charset="0"/>
              <a:buNone/>
              <a:defRPr/>
            </a:pPr>
            <a:endParaRPr lang="es-ES" sz="2200" dirty="0">
              <a:latin typeface="Verdana" pitchFamily="34" charset="0"/>
            </a:endParaRPr>
          </a:p>
          <a:p>
            <a:pPr marL="0" indent="0" algn="just" eaLnBrk="1" hangingPunct="1">
              <a:buFont typeface="Times New Roman" pitchFamily="16" charset="0"/>
              <a:buNone/>
              <a:defRPr/>
            </a:pPr>
            <a:endParaRPr lang="es-ES" sz="2200" dirty="0" smtClean="0">
              <a:latin typeface="Verdana" pitchFamily="34" charset="0"/>
            </a:endParaRPr>
          </a:p>
          <a:p>
            <a:pPr marL="0" indent="0" algn="just" eaLnBrk="1" hangingPunct="1">
              <a:buFont typeface="Times New Roman" pitchFamily="16" charset="0"/>
              <a:buNone/>
              <a:defRPr/>
            </a:pPr>
            <a:endParaRPr lang="es-ES" sz="2200" dirty="0">
              <a:latin typeface="Verdana" pitchFamily="34" charset="0"/>
            </a:endParaRPr>
          </a:p>
          <a:p>
            <a:pPr marL="0" indent="0" algn="just" eaLnBrk="1" hangingPunct="1">
              <a:buFont typeface="Times New Roman" pitchFamily="16" charset="0"/>
              <a:buNone/>
              <a:defRPr/>
            </a:pPr>
            <a:endParaRPr lang="es-ES" sz="2200" dirty="0" smtClean="0">
              <a:latin typeface="Verdana" pitchFamily="34" charset="0"/>
            </a:endParaRPr>
          </a:p>
          <a:p>
            <a:pPr marL="0" indent="0" algn="just" eaLnBrk="1" hangingPunct="1">
              <a:buFont typeface="Times New Roman" pitchFamily="16" charset="0"/>
              <a:buNone/>
              <a:defRPr/>
            </a:pPr>
            <a:endParaRPr lang="es-ES" sz="2200" dirty="0">
              <a:latin typeface="Verdana" pitchFamily="34" charset="0"/>
            </a:endParaRPr>
          </a:p>
          <a:p>
            <a:pPr marL="0" indent="0" algn="just" eaLnBrk="1" hangingPunct="1">
              <a:buFont typeface="Times New Roman" pitchFamily="16" charset="0"/>
              <a:buNone/>
              <a:defRPr/>
            </a:pPr>
            <a:endParaRPr lang="es-ES" sz="2200" dirty="0" smtClean="0">
              <a:latin typeface="Verdana" pitchFamily="34" charset="0"/>
            </a:endParaRPr>
          </a:p>
          <a:p>
            <a:pPr marL="0" indent="0" algn="just" eaLnBrk="1" hangingPunct="1">
              <a:buFont typeface="Times New Roman" pitchFamily="16" charset="0"/>
              <a:buNone/>
              <a:defRPr/>
            </a:pPr>
            <a:endParaRPr lang="es-ES" sz="2200" dirty="0">
              <a:latin typeface="Verdana" pitchFamily="34" charset="0"/>
            </a:endParaRPr>
          </a:p>
          <a:p>
            <a:pPr marL="0" indent="0" algn="just" eaLnBrk="1" hangingPunct="1">
              <a:buFont typeface="Times New Roman" pitchFamily="16" charset="0"/>
              <a:buNone/>
              <a:defRPr/>
            </a:pPr>
            <a:endParaRPr lang="es-ES" sz="2200" dirty="0" smtClean="0">
              <a:latin typeface="Verdana" pitchFamily="34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07950" y="188913"/>
            <a:ext cx="3527425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400">
                <a:solidFill>
                  <a:srgbClr val="808080"/>
                </a:solidFill>
                <a:latin typeface="Century Gothic" pitchFamily="32" charset="0"/>
              </a:rPr>
              <a:t>El Robledillo respeta el medioambiente</a:t>
            </a:r>
          </a:p>
        </p:txBody>
      </p:sp>
      <p:sp>
        <p:nvSpPr>
          <p:cNvPr id="16388" name="Text Box 2"/>
          <p:cNvSpPr txBox="1">
            <a:spLocks noChangeArrowheads="1"/>
          </p:cNvSpPr>
          <p:nvPr/>
        </p:nvSpPr>
        <p:spPr bwMode="auto">
          <a:xfrm>
            <a:off x="2560638" y="549275"/>
            <a:ext cx="4319587" cy="647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600" b="1">
                <a:solidFill>
                  <a:srgbClr val="149AA8"/>
                </a:solidFill>
              </a:rPr>
              <a:t> 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Valores Añadidos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/>
            </a:extLst>
          </a:blip>
          <a:srcRect t="11617"/>
          <a:stretch/>
        </p:blipFill>
        <p:spPr bwMode="auto">
          <a:xfrm>
            <a:off x="2166045" y="3573016"/>
            <a:ext cx="3810000" cy="25255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</p:spTree>
    <p:custDataLst>
      <p:tags r:id="rId1"/>
    </p:custDataLst>
  </p:cSld>
  <p:clrMapOvr>
    <a:masterClrMapping/>
  </p:clrMapOvr>
  <p:transition spd="slow" advTm="7099">
    <p:circle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79512" y="1628800"/>
            <a:ext cx="3810000" cy="28511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593045" y="1340768"/>
            <a:ext cx="3219450" cy="28590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275856" y="3212976"/>
            <a:ext cx="4214946" cy="316296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/>
          </a:extLst>
        </p:spPr>
      </p:pic>
      <p:sp>
        <p:nvSpPr>
          <p:cNvPr id="17413" name="Text Box 2"/>
          <p:cNvSpPr txBox="1">
            <a:spLocks noChangeArrowheads="1"/>
          </p:cNvSpPr>
          <p:nvPr/>
        </p:nvSpPr>
        <p:spPr bwMode="auto">
          <a:xfrm>
            <a:off x="611188" y="114300"/>
            <a:ext cx="7561262" cy="649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600" b="1">
                <a:solidFill>
                  <a:srgbClr val="149AA8"/>
                </a:solidFill>
              </a:rPr>
              <a:t>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 Taller de </a:t>
            </a:r>
            <a:r>
              <a:rPr lang="es-ES" sz="3200" b="1">
                <a:solidFill>
                  <a:srgbClr val="149AA8"/>
                </a:solidFill>
                <a:latin typeface="Forte" pitchFamily="66" charset="0"/>
              </a:rPr>
              <a:t>reutilización de metales:</a:t>
            </a:r>
          </a:p>
        </p:txBody>
      </p:sp>
    </p:spTree>
    <p:custDataLst>
      <p:tags r:id="rId1"/>
    </p:custDataLst>
  </p:cSld>
  <p:clrMapOvr>
    <a:masterClrMapping/>
  </p:clrMapOvr>
  <p:transition spd="slow" advTm="146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nbenavent.personalia\Escritorio\fotossss 2014\IMG_02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899592" y="291884"/>
            <a:ext cx="7255490" cy="54413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18435" name="5 Rectángulo"/>
          <p:cNvSpPr>
            <a:spLocks noChangeArrowheads="1"/>
          </p:cNvSpPr>
          <p:nvPr/>
        </p:nvSpPr>
        <p:spPr bwMode="auto">
          <a:xfrm>
            <a:off x="1835150" y="476250"/>
            <a:ext cx="5545138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s-ES" sz="3600">
                <a:solidFill>
                  <a:schemeClr val="tx1"/>
                </a:solidFill>
                <a:latin typeface="Forte" pitchFamily="66" charset="0"/>
              </a:rPr>
              <a:t>En todo momento se ha favorecido la comunicación grupal</a:t>
            </a:r>
          </a:p>
        </p:txBody>
      </p:sp>
    </p:spTree>
    <p:custDataLst>
      <p:tags r:id="rId1"/>
    </p:custDataLst>
  </p:cSld>
  <p:clrMapOvr>
    <a:masterClrMapping/>
  </p:clrMapOvr>
  <p:transition spd="slow" advTm="5725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1341438"/>
            <a:ext cx="8578850" cy="4529137"/>
          </a:xfrm>
        </p:spPr>
        <p:txBody>
          <a:bodyPr/>
          <a:lstStyle/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sz="1800" dirty="0" smtClean="0">
                <a:latin typeface="Verdana" pitchFamily="32" charset="0"/>
              </a:rPr>
              <a:t>Se ha conseguido aumentar el sentimiento de valía de los residentes, incrementando así su autoestima mediante la elaboración y desarrollo de actividades y  realización de objetos significativos.</a:t>
            </a: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2" charset="0"/>
            </a:endParaRP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>
              <a:latin typeface="Verdana" pitchFamily="32" charset="0"/>
            </a:endParaRP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2" charset="0"/>
            </a:endParaRP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>
              <a:latin typeface="Verdana" pitchFamily="32" charset="0"/>
            </a:endParaRP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2" charset="0"/>
            </a:endParaRPr>
          </a:p>
          <a:p>
            <a:pPr marL="341313" indent="-341313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2" charset="0"/>
            </a:endParaRPr>
          </a:p>
          <a:p>
            <a:pPr marL="0" indent="0" algn="ctr" eaLnBrk="1" hangingPunct="1">
              <a:buFont typeface="Times New Roman" pitchFamily="16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sz="2000" dirty="0" smtClean="0">
                <a:latin typeface="Verdana" pitchFamily="32" charset="0"/>
              </a:rPr>
              <a:t>Este año, entre otros objetos, hemos realizado adornos para el árbol de Navidad, y se lo hemos dado a los niños que han venido a visitarnos o cantarnos villancicos.</a:t>
            </a:r>
            <a:endParaRPr lang="es-ES" sz="2000" dirty="0">
              <a:latin typeface="Verdana" pitchFamily="32" charset="0"/>
            </a:endParaRPr>
          </a:p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>
              <a:latin typeface="Verdana" pitchFamily="32" charset="0"/>
            </a:endParaRPr>
          </a:p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2" charset="0"/>
            </a:endParaRPr>
          </a:p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2" charset="0"/>
            </a:endParaRPr>
          </a:p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2" charset="0"/>
            </a:endParaRPr>
          </a:p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2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07950" y="188913"/>
            <a:ext cx="3527425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400">
                <a:solidFill>
                  <a:srgbClr val="808080"/>
                </a:solidFill>
                <a:latin typeface="Century Gothic" pitchFamily="32" charset="0"/>
              </a:rPr>
              <a:t>El Robledillo respeta el medioambiente</a:t>
            </a:r>
          </a:p>
        </p:txBody>
      </p:sp>
      <p:sp>
        <p:nvSpPr>
          <p:cNvPr id="19460" name="Text Box 2"/>
          <p:cNvSpPr txBox="1">
            <a:spLocks noChangeArrowheads="1"/>
          </p:cNvSpPr>
          <p:nvPr/>
        </p:nvSpPr>
        <p:spPr bwMode="auto">
          <a:xfrm>
            <a:off x="1979613" y="407988"/>
            <a:ext cx="6335712" cy="649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600" b="1">
                <a:solidFill>
                  <a:srgbClr val="149AA8"/>
                </a:solidFill>
              </a:rPr>
              <a:t> 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Otros</a:t>
            </a:r>
            <a:r>
              <a:rPr lang="es-ES" sz="3600" b="1">
                <a:solidFill>
                  <a:srgbClr val="149AA8"/>
                </a:solidFill>
              </a:rPr>
              <a:t> 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Valores añadidos:</a:t>
            </a: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55988" y="2492375"/>
            <a:ext cx="2420937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Tm="24587"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C:\Documents and Settings\nbenavent.personalia\Escritorio\fotossss 2014\2014-02-14 11.51.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76303" y="3466942"/>
            <a:ext cx="3528392" cy="264629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23557" name="Picture 5" descr="C:\Documents and Settings\nbenavent.personalia\Escritorio\fotossss 2014\IMG_02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211960" y="1111196"/>
            <a:ext cx="3672408" cy="27541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2532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92188" y="1012825"/>
            <a:ext cx="2498725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1 Rectángulo"/>
          <p:cNvSpPr>
            <a:spLocks noChangeArrowheads="1"/>
          </p:cNvSpPr>
          <p:nvPr/>
        </p:nvSpPr>
        <p:spPr bwMode="auto">
          <a:xfrm>
            <a:off x="1458913" y="206375"/>
            <a:ext cx="504031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 algn="ctr">
              <a:buFont typeface="Times New Roman" pitchFamily="16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s-ES" sz="2800">
                <a:solidFill>
                  <a:schemeClr val="tx1"/>
                </a:solidFill>
                <a:latin typeface="Forte" pitchFamily="66" charset="0"/>
              </a:rPr>
              <a:t>Desarrollo de la creatividad</a:t>
            </a:r>
          </a:p>
        </p:txBody>
      </p:sp>
      <p:sp>
        <p:nvSpPr>
          <p:cNvPr id="20486" name="Text Box 2"/>
          <p:cNvSpPr txBox="1">
            <a:spLocks noChangeArrowheads="1"/>
          </p:cNvSpPr>
          <p:nvPr/>
        </p:nvSpPr>
        <p:spPr bwMode="auto">
          <a:xfrm>
            <a:off x="4932363" y="4221163"/>
            <a:ext cx="3925887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cs typeface="Arial Unicode MS" charset="0"/>
              </a:defRPr>
            </a:lvl9pPr>
          </a:lstStyle>
          <a:p>
            <a:pPr algn="ctr" eaLnBrk="1" hangingPunct="1">
              <a:spcBef>
                <a:spcPts val="1125"/>
              </a:spcBef>
              <a:buClr>
                <a:srgbClr val="149AA8"/>
              </a:buClr>
              <a:defRPr/>
            </a:pPr>
            <a:r>
              <a:rPr lang="es-ES" sz="2400" b="1" dirty="0" smtClean="0">
                <a:solidFill>
                  <a:srgbClr val="149AA8"/>
                </a:solidFill>
                <a:latin typeface="Forte" pitchFamily="66" charset="0"/>
              </a:rPr>
              <a:t>  </a:t>
            </a:r>
            <a:r>
              <a:rPr lang="es-ES" sz="2400" b="1" dirty="0" smtClean="0">
                <a:solidFill>
                  <a:srgbClr val="149AA8"/>
                </a:solidFill>
                <a:latin typeface="+mj-lt"/>
              </a:rPr>
              <a:t>llaveros,  </a:t>
            </a:r>
          </a:p>
          <a:p>
            <a:pPr algn="ctr" eaLnBrk="1" hangingPunct="1">
              <a:spcBef>
                <a:spcPts val="1125"/>
              </a:spcBef>
              <a:buClr>
                <a:srgbClr val="149AA8"/>
              </a:buClr>
              <a:defRPr/>
            </a:pPr>
            <a:r>
              <a:rPr lang="es-ES" sz="2400" b="1" dirty="0" smtClean="0">
                <a:solidFill>
                  <a:srgbClr val="149AA8"/>
                </a:solidFill>
                <a:latin typeface="+mj-lt"/>
              </a:rPr>
              <a:t>instrumentos musicales, juegos…</a:t>
            </a:r>
          </a:p>
        </p:txBody>
      </p:sp>
    </p:spTree>
    <p:custDataLst>
      <p:tags r:id="rId1"/>
    </p:custDataLst>
  </p:cSld>
  <p:clrMapOvr>
    <a:masterClrMapping/>
  </p:clrMapOvr>
  <p:transition spd="slow" advTm="9797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238125" y="115888"/>
            <a:ext cx="7099300" cy="862012"/>
          </a:xfrm>
          <a:prstGeom prst="rect">
            <a:avLst/>
          </a:prstGeom>
          <a:noFill/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1313" indent="-341313" algn="just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s-ES" sz="2500">
                <a:solidFill>
                  <a:schemeClr val="tx1"/>
                </a:solidFill>
                <a:latin typeface="Forte" pitchFamily="66" charset="0"/>
              </a:rPr>
              <a:t>Adquisición de responsabilidades (recogida de materiales para los talleres)</a:t>
            </a:r>
          </a:p>
        </p:txBody>
      </p:sp>
      <p:pic>
        <p:nvPicPr>
          <p:cNvPr id="2355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4288" y="1484313"/>
            <a:ext cx="5600700" cy="4359275"/>
          </a:xfrm>
          <a:noFill/>
        </p:spPr>
      </p:pic>
      <p:sp>
        <p:nvSpPr>
          <p:cNvPr id="21508" name="2 Rectángulo"/>
          <p:cNvSpPr>
            <a:spLocks noChangeArrowheads="1"/>
          </p:cNvSpPr>
          <p:nvPr/>
        </p:nvSpPr>
        <p:spPr bwMode="auto">
          <a:xfrm>
            <a:off x="5534025" y="2636838"/>
            <a:ext cx="3600450" cy="2682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1313" indent="-341313" algn="ctr">
              <a:lnSpc>
                <a:spcPct val="150000"/>
              </a:lnSpc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s-ES" sz="2300">
                <a:solidFill>
                  <a:schemeClr val="tx1"/>
                </a:solidFill>
                <a:latin typeface="Forte" pitchFamily="66" charset="0"/>
              </a:rPr>
              <a:t>Trabajo en equipo con compañeros y profesionales hacia la realización de un proyecto productivo</a:t>
            </a:r>
          </a:p>
        </p:txBody>
      </p:sp>
    </p:spTree>
    <p:custDataLst>
      <p:tags r:id="rId1"/>
    </p:custDataLst>
  </p:cSld>
  <p:clrMapOvr>
    <a:masterClrMapping/>
  </p:clrMapOvr>
  <p:transition spd="slow" advTm="17395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468313" y="114300"/>
            <a:ext cx="6767512" cy="6477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600" b="1">
                <a:solidFill>
                  <a:srgbClr val="149AA8"/>
                </a:solidFill>
              </a:rPr>
              <a:t>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 Taller de </a:t>
            </a:r>
            <a:r>
              <a:rPr lang="es-ES" sz="3200" b="1">
                <a:solidFill>
                  <a:srgbClr val="149AA8"/>
                </a:solidFill>
                <a:latin typeface="Forte" pitchFamily="66" charset="0"/>
              </a:rPr>
              <a:t>reutilización de plástico:</a:t>
            </a:r>
          </a:p>
        </p:txBody>
      </p:sp>
      <p:pic>
        <p:nvPicPr>
          <p:cNvPr id="5" name="Picture 2" descr="C:\Documents and Settings\nbenavent.personalia\Escritorio\fotossss 2014\2014-02-18 17.54.5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>
          <a:xfrm>
            <a:off x="4067944" y="2181225"/>
            <a:ext cx="4815746" cy="3613016"/>
          </a:xfrm>
          <a:effectLst>
            <a:softEdge rad="112500"/>
          </a:effectLst>
        </p:spPr>
      </p:pic>
      <p:pic>
        <p:nvPicPr>
          <p:cNvPr id="52227" name="Picture 3" descr="C:\Documents and Settings\nbenavent.personalia\Escritorio\fotossss 2014\2014-02-18 17.58.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36713" y="769938"/>
            <a:ext cx="4429125" cy="2874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pic>
        <p:nvPicPr>
          <p:cNvPr id="25605" name="Picture 4"/>
          <p:cNvPicPr>
            <a:picLocks noChangeAspect="1" noChangeArrowheads="1"/>
          </p:cNvPicPr>
          <p:nvPr/>
        </p:nvPicPr>
        <p:blipFill>
          <a:blip r:embed="rId5" cstate="print"/>
          <a:srcRect t="12828" r="4881"/>
          <a:stretch>
            <a:fillRect/>
          </a:stretch>
        </p:blipFill>
        <p:spPr bwMode="auto">
          <a:xfrm>
            <a:off x="179388" y="3213100"/>
            <a:ext cx="4019550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6 Llamada de nube"/>
          <p:cNvSpPr>
            <a:spLocks noChangeArrowheads="1"/>
          </p:cNvSpPr>
          <p:nvPr/>
        </p:nvSpPr>
        <p:spPr bwMode="auto">
          <a:xfrm>
            <a:off x="6407150" y="920750"/>
            <a:ext cx="1655763" cy="1260475"/>
          </a:xfrm>
          <a:prstGeom prst="cloudCallout">
            <a:avLst>
              <a:gd name="adj1" fmla="val -87139"/>
              <a:gd name="adj2" fmla="val 80347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6732588" y="1190625"/>
            <a:ext cx="12239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solidFill>
                  <a:schemeClr val="accent1">
                    <a:lumMod val="75000"/>
                  </a:schemeClr>
                </a:solidFill>
                <a:latin typeface="Bodoni MT" pitchFamily="18" charset="0"/>
              </a:rPr>
              <a:t>Taller de maracas</a:t>
            </a:r>
          </a:p>
        </p:txBody>
      </p:sp>
    </p:spTree>
    <p:custDataLst>
      <p:tags r:id="rId1"/>
    </p:custDataLst>
  </p:cSld>
  <p:clrMapOvr>
    <a:masterClrMapping/>
  </p:clrMapOvr>
  <p:transition spd="slow" advTm="589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Subtítulo"/>
          <p:cNvSpPr>
            <a:spLocks noGrp="1"/>
          </p:cNvSpPr>
          <p:nvPr>
            <p:ph type="subTitle" idx="1"/>
          </p:nvPr>
        </p:nvSpPr>
        <p:spPr>
          <a:xfrm>
            <a:off x="306388" y="115888"/>
            <a:ext cx="7796212" cy="649287"/>
          </a:xfrm>
        </p:spPr>
        <p:txBody>
          <a:bodyPr/>
          <a:lstStyle/>
          <a:p>
            <a:pPr>
              <a:defRPr/>
            </a:pPr>
            <a:r>
              <a:rPr lang="es-ES" b="1" kern="1200" dirty="0">
                <a:solidFill>
                  <a:srgbClr val="149AA8"/>
                </a:solidFill>
                <a:latin typeface="Forte" pitchFamily="66" charset="0"/>
              </a:rPr>
              <a:t>Rincón del Reciclaje: Sala de Terapia</a:t>
            </a:r>
          </a:p>
          <a:p>
            <a:pPr>
              <a:defRPr/>
            </a:pPr>
            <a:endParaRPr lang="es-ES" b="1" kern="1200" dirty="0">
              <a:solidFill>
                <a:srgbClr val="149AA8"/>
              </a:solidFill>
              <a:latin typeface="Forte" pitchFamily="66" charset="0"/>
            </a:endParaRPr>
          </a:p>
          <a:p>
            <a:pPr>
              <a:defRPr/>
            </a:pPr>
            <a:endParaRPr lang="es-ES" sz="3600" dirty="0" smtClean="0">
              <a:solidFill>
                <a:srgbClr val="92D050"/>
              </a:solidFill>
            </a:endParaRPr>
          </a:p>
        </p:txBody>
      </p:sp>
      <p:pic>
        <p:nvPicPr>
          <p:cNvPr id="25604" name="Picture 6" descr="C:\Documents and Settings\nbenavent.personalia\Escritorio\fotossss 2014\IMG_018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61321" y="853721"/>
            <a:ext cx="2845419" cy="379311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419872" y="2132856"/>
            <a:ext cx="1739244" cy="2900729"/>
          </a:xfrm>
          <a:prstGeom prst="ellipse">
            <a:avLst/>
          </a:prstGeom>
          <a:ln w="9525">
            <a:solidFill>
              <a:srgbClr val="00B0F0"/>
            </a:solidFill>
            <a:miter lim="800000"/>
            <a:headEnd/>
            <a:tailEnd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/>
          </a:extLst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436097" y="1484784"/>
            <a:ext cx="3361492" cy="28020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23558" name="1 Rectángulo"/>
          <p:cNvSpPr>
            <a:spLocks noChangeArrowheads="1"/>
          </p:cNvSpPr>
          <p:nvPr/>
        </p:nvSpPr>
        <p:spPr bwMode="auto">
          <a:xfrm>
            <a:off x="395288" y="5157788"/>
            <a:ext cx="81375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tx1"/>
                </a:solidFill>
              </a:rPr>
              <a:t>Los usuarios y residentes se encargan de recoger los materiales para desarrollar los siguientes talleres</a:t>
            </a:r>
          </a:p>
        </p:txBody>
      </p:sp>
      <p:sp>
        <p:nvSpPr>
          <p:cNvPr id="23559" name="2 Rectángulo"/>
          <p:cNvSpPr>
            <a:spLocks noChangeArrowheads="1"/>
          </p:cNvSpPr>
          <p:nvPr/>
        </p:nvSpPr>
        <p:spPr bwMode="auto">
          <a:xfrm>
            <a:off x="3419475" y="865188"/>
            <a:ext cx="4032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chemeClr val="tx1"/>
                </a:solidFill>
              </a:rPr>
              <a:t>Todos colaboramos….</a:t>
            </a:r>
          </a:p>
        </p:txBody>
      </p:sp>
    </p:spTree>
    <p:custDataLst>
      <p:tags r:id="rId1"/>
    </p:custDataLst>
  </p:cSld>
  <p:clrMapOvr>
    <a:masterClrMapping/>
  </p:clrMapOvr>
  <p:transition spd="slow" advTm="16177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75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>
          <a:xfrm>
            <a:off x="179388" y="-3175"/>
            <a:ext cx="7958137" cy="1141413"/>
          </a:xfrm>
        </p:spPr>
        <p:txBody>
          <a:bodyPr/>
          <a:lstStyle/>
          <a:p>
            <a:pPr eaLnBrk="1" hangingPunct="1"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s-ES" sz="2800" b="1" kern="1200" dirty="0">
                <a:solidFill>
                  <a:srgbClr val="149AA8"/>
                </a:solidFill>
                <a:latin typeface="Forte" pitchFamily="66" charset="0"/>
                <a:ea typeface="+mn-ea"/>
              </a:rPr>
              <a:t>Este año continuamos con  nuevas dinámicas, talleres y actividades</a:t>
            </a:r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>
          <a:xfrm>
            <a:off x="468313" y="1484313"/>
            <a:ext cx="8228012" cy="4524375"/>
          </a:xfrm>
        </p:spPr>
        <p:txBody>
          <a:bodyPr/>
          <a:lstStyle/>
          <a:p>
            <a:pPr marL="457200" indent="-457200" algn="ctr">
              <a:buFont typeface="Arial" pitchFamily="34" charset="0"/>
              <a:buChar char="•"/>
              <a:defRPr/>
            </a:pPr>
            <a:endParaRPr lang="es-ES" dirty="0" smtClean="0"/>
          </a:p>
          <a:p>
            <a:pPr marL="457200" indent="-457200" algn="ctr">
              <a:buFont typeface="Arial" pitchFamily="34" charset="0"/>
              <a:buChar char="•"/>
              <a:defRPr/>
            </a:pPr>
            <a:r>
              <a:rPr lang="es-ES" dirty="0" smtClean="0"/>
              <a:t>Creación de un rincón fotográfico:</a:t>
            </a:r>
          </a:p>
          <a:p>
            <a:pPr algn="ctr">
              <a:buFont typeface="Times New Roman" pitchFamily="16" charset="0"/>
              <a:buNone/>
              <a:defRPr/>
            </a:pPr>
            <a:endParaRPr lang="es-ES" dirty="0" smtClean="0"/>
          </a:p>
          <a:p>
            <a:pPr algn="ctr">
              <a:buFont typeface="Times New Roman" pitchFamily="16" charset="0"/>
              <a:buNone/>
              <a:defRPr/>
            </a:pPr>
            <a:r>
              <a:rPr lang="es-ES" sz="2800" b="1" kern="1200" dirty="0">
                <a:solidFill>
                  <a:srgbClr val="149AA8"/>
                </a:solidFill>
                <a:latin typeface="Forte" pitchFamily="66" charset="0"/>
              </a:rPr>
              <a:t>«Yo Reciclo ¿y Tu?»</a:t>
            </a:r>
          </a:p>
          <a:p>
            <a:pPr>
              <a:buFont typeface="Times New Roman" pitchFamily="16" charset="0"/>
              <a:buNone/>
              <a:defRPr/>
            </a:pPr>
            <a:endParaRPr lang="es-ES" sz="2800" b="1" kern="1200" dirty="0">
              <a:solidFill>
                <a:srgbClr val="149AA8"/>
              </a:solidFill>
              <a:latin typeface="Forte" pitchFamily="66" charset="0"/>
            </a:endParaRPr>
          </a:p>
          <a:p>
            <a:pPr algn="ctr">
              <a:buFont typeface="Times New Roman" pitchFamily="16" charset="0"/>
              <a:buNone/>
              <a:defRPr/>
            </a:pPr>
            <a:r>
              <a:rPr lang="es-ES" sz="2800" dirty="0" smtClean="0"/>
              <a:t>En ese espacio, se expondrán fotografías</a:t>
            </a:r>
          </a:p>
          <a:p>
            <a:pPr algn="ctr">
              <a:buFont typeface="Times New Roman" pitchFamily="16" charset="0"/>
              <a:buNone/>
              <a:defRPr/>
            </a:pPr>
            <a:r>
              <a:rPr lang="es-ES" sz="2800" dirty="0" smtClean="0"/>
              <a:t>de los residentes reciclando, segregando,</a:t>
            </a:r>
          </a:p>
          <a:p>
            <a:pPr algn="ctr">
              <a:buFont typeface="Times New Roman" pitchFamily="16" charset="0"/>
              <a:buNone/>
              <a:defRPr/>
            </a:pPr>
            <a:r>
              <a:rPr lang="es-ES" sz="2800" dirty="0" smtClean="0"/>
              <a:t>participando en talleres…</a:t>
            </a:r>
          </a:p>
        </p:txBody>
      </p:sp>
    </p:spTree>
    <p:custDataLst>
      <p:tags r:id="rId1"/>
    </p:custDataLst>
  </p:cSld>
  <p:clrMapOvr>
    <a:masterClrMapping/>
  </p:clrMapOvr>
  <p:transition spd="slow" advTm="12527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76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46088" y="1628775"/>
            <a:ext cx="8229600" cy="4356100"/>
          </a:xfrm>
        </p:spPr>
        <p:txBody>
          <a:bodyPr/>
          <a:lstStyle/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sz="2000" dirty="0" smtClean="0">
                <a:latin typeface="Verdana" pitchFamily="34" charset="0"/>
              </a:rPr>
              <a:t>Éxito en el asentamiento del trabajo común para el cumplimiento de las medidas de cuidado del medio ambiente.</a:t>
            </a:r>
          </a:p>
          <a:p>
            <a:pPr marL="0" indent="0" algn="just" eaLnBrk="1" hangingPunct="1">
              <a:buFont typeface="Times New Roman" pitchFamily="16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4" charset="0"/>
            </a:endParaRPr>
          </a:p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sz="2000" dirty="0" smtClean="0">
                <a:latin typeface="Verdana" pitchFamily="34" charset="0"/>
              </a:rPr>
              <a:t>Mediante observación directa comprobamos la adquisición de hábitos de buenas prácticas ambientales en residentes y familiares. </a:t>
            </a:r>
          </a:p>
          <a:p>
            <a:pPr marL="0" indent="0" algn="just" eaLnBrk="1" hangingPunct="1">
              <a:buFont typeface="Times New Roman" pitchFamily="16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s-ES" sz="2000" dirty="0" smtClean="0">
              <a:latin typeface="Verdana" pitchFamily="34" charset="0"/>
            </a:endParaRPr>
          </a:p>
          <a:p>
            <a:pPr marL="341313" indent="-341313" algn="just" eaLnBrk="1" hangingPunct="1"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s-ES" sz="2000" dirty="0" smtClean="0">
                <a:latin typeface="Verdana" pitchFamily="34" charset="0"/>
              </a:rPr>
              <a:t>Buena acogida de los talleres lúdico - ambientales plasmada en el alto índice de participación en los mismos, planificando a partir de este año talleres mensuales.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07950" y="188913"/>
            <a:ext cx="3527425" cy="215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1400">
                <a:solidFill>
                  <a:srgbClr val="808080"/>
                </a:solidFill>
                <a:latin typeface="Century Gothic" pitchFamily="32" charset="0"/>
              </a:rPr>
              <a:t>El Robledillo respeta el medioambiente</a:t>
            </a:r>
          </a:p>
        </p:txBody>
      </p:sp>
      <p:sp>
        <p:nvSpPr>
          <p:cNvPr id="25604" name="Text Box 2"/>
          <p:cNvSpPr txBox="1">
            <a:spLocks noChangeArrowheads="1"/>
          </p:cNvSpPr>
          <p:nvPr/>
        </p:nvSpPr>
        <p:spPr bwMode="auto">
          <a:xfrm>
            <a:off x="2339975" y="836613"/>
            <a:ext cx="6335713" cy="649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spcBef>
                <a:spcPts val="1125"/>
              </a:spcBef>
              <a:buClr>
                <a:srgbClr val="149AA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s-ES" sz="3600" b="1">
                <a:solidFill>
                  <a:srgbClr val="149AA8"/>
                </a:solidFill>
              </a:rPr>
              <a:t>  </a:t>
            </a:r>
            <a:r>
              <a:rPr lang="es-ES" sz="3600" b="1">
                <a:solidFill>
                  <a:srgbClr val="149AA8"/>
                </a:solidFill>
                <a:latin typeface="Forte" pitchFamily="66" charset="0"/>
              </a:rPr>
              <a:t>Conclusiones</a:t>
            </a:r>
          </a:p>
        </p:txBody>
      </p:sp>
    </p:spTree>
    <p:custDataLst>
      <p:tags r:id="rId1"/>
    </p:custDataLst>
  </p:cSld>
  <p:clrMapOvr>
    <a:masterClrMapping/>
  </p:clrMapOvr>
  <p:transition spd="slow" advTm="23616">
    <p:push dir="u"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3995738" y="3500438"/>
            <a:ext cx="4968875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ctr">
              <a:spcBef>
                <a:spcPts val="1500"/>
              </a:spcBef>
              <a:buClrTx/>
              <a:buFontTx/>
              <a:buNone/>
              <a:defRPr/>
            </a:pPr>
            <a:r>
              <a:rPr lang="es-ES" sz="4000" b="1" i="1" dirty="0" smtClean="0">
                <a:solidFill>
                  <a:srgbClr val="5E5E5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</a:rPr>
              <a:t>VIDEO </a:t>
            </a:r>
          </a:p>
          <a:p>
            <a:pPr algn="ctr">
              <a:spcBef>
                <a:spcPts val="1500"/>
              </a:spcBef>
              <a:buClrTx/>
              <a:buFontTx/>
              <a:buNone/>
              <a:defRPr/>
            </a:pPr>
            <a:r>
              <a:rPr lang="es-ES" sz="4000" b="1" i="1" dirty="0" smtClean="0">
                <a:solidFill>
                  <a:srgbClr val="5E5E5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itchFamily="66" charset="0"/>
              </a:rPr>
              <a:t>TALLERES SENSIBILIZACION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851920" y="190882"/>
            <a:ext cx="4080454" cy="30603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ransition spd="slow" advTm="14056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 residentes y usuarios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95288" y="549275"/>
            <a:ext cx="6878637" cy="5157788"/>
          </a:xfrm>
        </p:spPr>
      </p:pic>
    </p:spTree>
  </p:cSld>
  <p:clrMapOvr>
    <a:masterClrMapping/>
  </p:clrMapOvr>
  <p:transition spd="slow" advTm="17707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4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3|1.2|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9|0.9|7.3|5.6|6.6|7|9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.1|10.8|9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.4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8.5|2.6|8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5.3|5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9|4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4|2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.6|2.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5|2.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7|17.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5|2.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5.2|4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2.9|2.6|1.4|0.8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8|6.7"/>
</p:tagLst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Arial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1669</TotalTime>
  <Words>528</Words>
  <Application>Microsoft Office PowerPoint</Application>
  <PresentationFormat>Presentación en pantalla (4:3)</PresentationFormat>
  <Paragraphs>100</Paragraphs>
  <Slides>26</Slides>
  <Notes>12</Notes>
  <HiddenSlides>0</HiddenSlides>
  <MMClips>1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6" baseType="lpstr">
      <vt:lpstr>Arial</vt:lpstr>
      <vt:lpstr>Arial Unicode MS</vt:lpstr>
      <vt:lpstr>Times New Roman</vt:lpstr>
      <vt:lpstr>Forte</vt:lpstr>
      <vt:lpstr>Verdana</vt:lpstr>
      <vt:lpstr>Century Gothic</vt:lpstr>
      <vt:lpstr>Wingdings</vt:lpstr>
      <vt:lpstr>Century</vt:lpstr>
      <vt:lpstr>Bodoni MT</vt:lpstr>
      <vt:lpstr>Tema de Office</vt:lpstr>
      <vt:lpstr>Diapositiva 1</vt:lpstr>
      <vt:lpstr>Diapositiva 2</vt:lpstr>
      <vt:lpstr>Diapositiva 3</vt:lpstr>
      <vt:lpstr>Diapositiva 4</vt:lpstr>
      <vt:lpstr> Actuaciones </vt:lpstr>
      <vt:lpstr>Diapositiva 6</vt:lpstr>
      <vt:lpstr>Creación y distribución de la cartelería sobre las medidas de ahorro energético (en interruptores de luz, grifos...). </vt:lpstr>
      <vt:lpstr>Diapositiva 8</vt:lpstr>
      <vt:lpstr>Charlas formativas y de sensibilización </vt:lpstr>
      <vt:lpstr>Elaboración y difusión de dípticos informativos a residentes, trabajadores y familiares.  </vt:lpstr>
      <vt:lpstr>           Implantación del Programa Lúdico-Ambiental  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Este año continuamos con  nuevas dinámicas, talleres y actividades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MACArnicero</dc:creator>
  <cp:lastModifiedBy>SOLEDAD PAVON</cp:lastModifiedBy>
  <cp:revision>127</cp:revision>
  <cp:lastPrinted>1601-01-01T00:00:00Z</cp:lastPrinted>
  <dcterms:created xsi:type="dcterms:W3CDTF">2008-02-07T17:19:06Z</dcterms:created>
  <dcterms:modified xsi:type="dcterms:W3CDTF">2014-03-02T22:37:31Z</dcterms:modified>
</cp:coreProperties>
</file>